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3" r:id="rId5"/>
    <p:sldId id="283" r:id="rId6"/>
    <p:sldId id="276" r:id="rId7"/>
    <p:sldId id="280" r:id="rId8"/>
    <p:sldId id="284" r:id="rId9"/>
    <p:sldId id="274" r:id="rId10"/>
    <p:sldId id="281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48"/>
  </p:normalViewPr>
  <p:slideViewPr>
    <p:cSldViewPr snapToGrid="0" snapToObjects="1">
      <p:cViewPr varScale="1">
        <p:scale>
          <a:sx n="64" d="100"/>
          <a:sy n="64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56E1-AD03-F644-ACB1-EA2671295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FB88B-309D-9745-AF08-9A9C2AA1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13E1-BCEC-2442-A98B-DD91EE9E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BCAB-D936-9A4A-908A-D88865EE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B6B0E-5E73-044E-8888-CD05CFB1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llCampus and Purdue University Extend Partnership to Continue Success of  Online Lean Six Sigma and Project Management Programs - All Campus">
            <a:extLst>
              <a:ext uri="{FF2B5EF4-FFF2-40B4-BE49-F238E27FC236}">
                <a16:creationId xmlns:a16="http://schemas.microsoft.com/office/drawing/2014/main" id="{1D6D8864-7715-5C4B-900C-28612D5E8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87205" cy="9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ILMAR - YouTube">
            <a:extLst>
              <a:ext uri="{FF2B5EF4-FFF2-40B4-BE49-F238E27FC236}">
                <a16:creationId xmlns:a16="http://schemas.microsoft.com/office/drawing/2014/main" id="{E956194E-2529-4742-929C-80618D4F8C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161" y="-26849"/>
            <a:ext cx="1118819" cy="111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66F7-286E-414E-9795-8CFE3875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F62B1-D3E9-D947-B150-E6CA83A4B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801BF-C9FE-4444-B8D0-C9F9E051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D678-5CE4-B048-A951-2162CCDA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50302-1025-A94E-A070-C2525E19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A314CB-2413-4241-B59B-6A2C185C6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096A7-6556-DD4A-877D-3FB914FEE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101E-FBDB-FA47-AA84-5D90CA05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9735B-618F-734D-B116-C23B3DC0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B6805-71FC-6642-9BF9-0A02C49E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91AC-E33C-9745-A735-0BA7BA1D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926" y="365125"/>
            <a:ext cx="934472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9EBBB-EF26-7B45-9EC4-138F0561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926" y="184785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8B99-608B-4049-8225-32E49A6D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CE073-0D19-564C-8DAD-C9119180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9215E-3A69-9C4C-8CCF-457A6D15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llCampus and Purdue University Extend Partnership to Continue Success of  Online Lean Six Sigma and Project Management Programs - All Campus">
            <a:extLst>
              <a:ext uri="{FF2B5EF4-FFF2-40B4-BE49-F238E27FC236}">
                <a16:creationId xmlns:a16="http://schemas.microsoft.com/office/drawing/2014/main" id="{CB99CA96-DACA-9446-A43B-A8067FC341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53165" cy="8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ILMAR - YouTube">
            <a:extLst>
              <a:ext uri="{FF2B5EF4-FFF2-40B4-BE49-F238E27FC236}">
                <a16:creationId xmlns:a16="http://schemas.microsoft.com/office/drawing/2014/main" id="{903B3AE6-7F80-3648-9476-F61D67EB59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96" y="0"/>
            <a:ext cx="985004" cy="98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8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D161-4378-1440-8044-C1191DDB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6FA41-54A0-7E40-B235-08FCEC8D1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4B3EA-0C92-FF4D-94AC-E17D963B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1EC8D-292F-C446-ACD7-62AEDAF7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2D75-C085-7646-B50D-0BDFEB42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138E-B3AE-9147-A761-FBE6CB99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97C8-5CBA-0F48-A7D5-E105CAAA4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A6B5-E11F-1C49-B591-DC6CD2E7E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0EC6A-2758-A24A-A137-AA2C237D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845E3-115F-444C-A5F0-931B564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6781E-4308-CB41-87C9-336E5870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5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56B9-0A5C-F54E-948D-BC512D03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B0EDA-D662-D847-889D-13551DC0F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D2068-9C30-EB44-8FEE-FD8B40D9E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CBEB7-7746-4140-AF3C-EE1937FF1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6734A3-95C0-5E4F-BC4E-FDC26577C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C9A3E1-9494-A240-9916-CC4A50C7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53221-4B97-7D4C-A7B9-2DF00AF4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FDAF0-AFB9-5945-9E7E-A857CB0E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45E7-8A2A-784D-B6F9-DB221AAB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4B4A4-0379-0E46-B380-93B18ECA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A9B7E-C3B0-9242-AEC3-2D27DF09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74F7F-041C-674B-9FDE-6198D3EB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7AD86-ED19-234D-A4AE-9EBF795F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3DF0E-3EF1-2F4C-96DE-95455700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BDB9-66A5-5E4A-BAF2-4887067B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3BC0-94C7-4748-A646-59FC7310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2DA6-F5E9-544E-9C46-BF4A80757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BF7DA-2A3E-A04F-AEAD-12E3940AA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06A3A-4185-B741-9F66-D3F48F98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72477-5504-9D46-94C0-407D060D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D1AA9-99A2-4D4E-A715-A10556E2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25FC-B71B-D84D-8158-73D27247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E2C68-5A89-6649-8A43-90CA716EB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5DFDF-74A0-A449-BDEE-F8F0AAAF2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B3216-4B36-1649-A9CA-92FA87B3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1D5CF-2961-6D43-8C1F-A85D8379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108EE-FD21-114F-A212-FF6D4969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3E896-7301-6047-A44E-AE392702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A0DAE-4331-9F40-8E3C-534742540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F9DC4-877E-D145-930D-66CBDBF9C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0D57-E666-8149-90DC-5B0EC05DED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04F14-82B2-7A4A-9275-C3C34C23D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DDD93-FD35-8C48-936E-90D2827A4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8623-E616-3A44-8BEA-62F033B0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8BB3D-F274-3247-9A45-A8F295EB9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1"/>
            <a:ext cx="4531432" cy="373654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cumin Pro" panose="020B0504020202020204" pitchFamily="34" charset="0"/>
              </a:rPr>
              <a:t>FOSTERING SENSE OF BELONGING</a:t>
            </a:r>
            <a:br>
              <a:rPr lang="en-US" dirty="0">
                <a:latin typeface="Acumin Pro" panose="020B0504020202020204" pitchFamily="34" charset="0"/>
              </a:rPr>
            </a:br>
            <a:endParaRPr lang="en-US" dirty="0">
              <a:latin typeface="Acumin Pro" panose="020B0504020202020204" pitchFamily="34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versity Week 2018 - Loyola Marymount University">
            <a:extLst>
              <a:ext uri="{FF2B5EF4-FFF2-40B4-BE49-F238E27FC236}">
                <a16:creationId xmlns:a16="http://schemas.microsoft.com/office/drawing/2014/main" id="{BDCF93D3-6723-1C43-AAEA-D8333ED3A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 b="2"/>
          <a:stretch/>
        </p:blipFill>
        <p:spPr bwMode="auto">
          <a:xfrm>
            <a:off x="942597" y="556118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512271-404E-9F32-C12F-9FB069E04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88" y="6124702"/>
            <a:ext cx="4325112" cy="463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CCF6E8-1E0C-4356-02F7-8D8CBF1E9EDF}"/>
              </a:ext>
            </a:extLst>
          </p:cNvPr>
          <p:cNvSpPr txBox="1"/>
          <p:nvPr/>
        </p:nvSpPr>
        <p:spPr>
          <a:xfrm>
            <a:off x="7331383" y="3776645"/>
            <a:ext cx="3955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created by Aparajita Jaiswal, Aletha Stahl, and Kelsey Patton, CILMAR.</a:t>
            </a:r>
            <a:endParaRPr lang="en-US" sz="2800" dirty="0">
              <a:effectLst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2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0DD1-531C-6041-B785-7C88348D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cumin Pro" panose="020B05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E7D1-5471-734F-80E7-02890591E3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9537" y="1769699"/>
            <a:ext cx="94329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cumin Pro" panose="020B0504020202020204" pitchFamily="34" charset="0"/>
              </a:rPr>
              <a:t>As a result of this activity, participants will be able to:</a:t>
            </a:r>
          </a:p>
          <a:p>
            <a:pPr lvl="0"/>
            <a:endParaRPr lang="en-US" dirty="0">
              <a:latin typeface="Acumin Pro" panose="020B05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cumin Pro" panose="020B0504020202020204" pitchFamily="34" charset="0"/>
              </a:rPr>
              <a:t>Understand the role of interaction and communication in fostering a sense of belonging.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cumin Pro" panose="020B05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cumin Pro" panose="020B0504020202020204" pitchFamily="34" charset="0"/>
              </a:rPr>
              <a:t>Appreciate the differences and identify the commonalities among people from different cultures or backgrounds.</a:t>
            </a:r>
          </a:p>
          <a:p>
            <a:pPr marL="0" indent="0">
              <a:buNone/>
            </a:pPr>
            <a:endParaRPr lang="en-US" dirty="0">
              <a:latin typeface="Acumin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C16647-E625-181A-FAE0-CE79E41E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888" y="6124702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4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E4E8ED-0D9E-4CCC-B505-AC9E50FF1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E5A5640-5075-4E1F-9C22-2C31721B9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0BAD9-8B14-4E2D-803F-8DBB46BD5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0DE2D93-225F-4017-A5AB-2F474835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F0ECBF6-3D1F-46CB-B030-A68AE345C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BD8B9C5-6ABB-4AE3-B49F-A6F71246B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7D13301-01A5-4452-B008-BF41E029F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Two Women Sit Opposite Each Other On Chairs Stock Illustration - Download  Image Now - iStock">
            <a:extLst>
              <a:ext uri="{FF2B5EF4-FFF2-40B4-BE49-F238E27FC236}">
                <a16:creationId xmlns:a16="http://schemas.microsoft.com/office/drawing/2014/main" id="{DC9C1E8F-0DDB-EF4B-82AE-31AB9301D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" r="3" b="2028"/>
          <a:stretch/>
        </p:blipFill>
        <p:spPr bwMode="auto">
          <a:xfrm>
            <a:off x="654723" y="2778320"/>
            <a:ext cx="5272641" cy="34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3" y="2916067"/>
            <a:ext cx="304800" cy="429768"/>
            <a:chOff x="215328" y="-46937"/>
            <a:chExt cx="304800" cy="2773841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Two People Sitting Opposite Each Other Stock Illustrations – 18 Two People  Sitting Opposite Each Other Stock Illustrations, Vectors &amp;amp; Clipart -  Dreamstime">
            <a:extLst>
              <a:ext uri="{FF2B5EF4-FFF2-40B4-BE49-F238E27FC236}">
                <a16:creationId xmlns:a16="http://schemas.microsoft.com/office/drawing/2014/main" id="{3491FDFC-ECCF-2942-B4DB-D07CC8FA0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r="3" b="2446"/>
          <a:stretch/>
        </p:blipFill>
        <p:spPr bwMode="auto">
          <a:xfrm>
            <a:off x="6170491" y="2778320"/>
            <a:ext cx="5272641" cy="34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1031">
            <a:extLst>
              <a:ext uri="{FF2B5EF4-FFF2-40B4-BE49-F238E27FC236}">
                <a16:creationId xmlns:a16="http://schemas.microsoft.com/office/drawing/2014/main" id="{4AEC9014-D022-DBFE-3B22-71C8FC29C456}"/>
              </a:ext>
            </a:extLst>
          </p:cNvPr>
          <p:cNvSpPr txBox="1">
            <a:spLocks/>
          </p:cNvSpPr>
          <p:nvPr/>
        </p:nvSpPr>
        <p:spPr>
          <a:xfrm>
            <a:off x="745723" y="419179"/>
            <a:ext cx="10697409" cy="215529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cumin Pro" panose="020B0504020202020204" pitchFamily="34" charset="0"/>
              </a:rPr>
              <a:t>Decide which topic you would like to discuss between the topic cards you and your partner have. Talk about the chosen topic for two minutes.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cumin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cumin Pro" panose="020B0504020202020204" pitchFamily="34" charset="0"/>
              </a:rPr>
              <a:t>After your conversation, switch cards with your partner and repeat the above instruction with a new partner.</a:t>
            </a:r>
          </a:p>
        </p:txBody>
      </p:sp>
    </p:spTree>
    <p:extLst>
      <p:ext uri="{BB962C8B-B14F-4D97-AF65-F5344CB8AC3E}">
        <p14:creationId xmlns:p14="http://schemas.microsoft.com/office/powerpoint/2010/main" val="336955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6D29-584C-F243-9A91-1BBC2611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36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cumin Pro" panose="020B0504020202020204" pitchFamily="34" charset="0"/>
              </a:rPr>
              <a:t>Debriefing questions </a:t>
            </a:r>
            <a:br>
              <a:rPr lang="en-US" dirty="0">
                <a:latin typeface="Acumin Pro" panose="020B0504020202020204" pitchFamily="34" charset="0"/>
              </a:rPr>
            </a:br>
            <a:endParaRPr lang="en-US" sz="2400" dirty="0">
              <a:latin typeface="Acumin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87AB1-58F5-1B4C-BE49-8C9641BCB9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148254"/>
            <a:ext cx="10515600" cy="4351338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did this activity make you feel? What surprised you about this activity?</a:t>
            </a:r>
            <a:br>
              <a:rPr lang="en-US" sz="2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effectLst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connections did you make with others?</a:t>
            </a:r>
            <a:br>
              <a:rPr lang="en-US" sz="2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effectLst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define sense of belonging? What creates sense of belonging for you? How did this activity inform your understanding of sense of belonging?</a:t>
            </a:r>
          </a:p>
        </p:txBody>
      </p:sp>
    </p:spTree>
    <p:extLst>
      <p:ext uri="{BB962C8B-B14F-4D97-AF65-F5344CB8AC3E}">
        <p14:creationId xmlns:p14="http://schemas.microsoft.com/office/powerpoint/2010/main" val="182313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6D29-584C-F243-9A91-1BBC2611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36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cumin Pro" panose="020B0504020202020204" pitchFamily="34" charset="0"/>
              </a:rPr>
              <a:t>Debriefing questions </a:t>
            </a:r>
            <a:br>
              <a:rPr lang="en-US" dirty="0">
                <a:latin typeface="Acumin Pro" panose="020B0504020202020204" pitchFamily="34" charset="0"/>
              </a:rPr>
            </a:br>
            <a:r>
              <a:rPr lang="en-US" sz="2400" dirty="0">
                <a:latin typeface="Acumin Pro" panose="020B0504020202020204" pitchFamily="34" charset="0"/>
              </a:rPr>
              <a:t>(10 mins)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87AB1-58F5-1B4C-BE49-8C9641BCB9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148254"/>
            <a:ext cx="10515600" cy="4351338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role of commonalities and differences in your connection with partners?</a:t>
            </a:r>
            <a:br>
              <a:rPr lang="en-US" sz="2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effectLst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aspects of this activity might you bring into your personal/academic/professional life?</a:t>
            </a:r>
          </a:p>
        </p:txBody>
      </p:sp>
    </p:spTree>
    <p:extLst>
      <p:ext uri="{BB962C8B-B14F-4D97-AF65-F5344CB8AC3E}">
        <p14:creationId xmlns:p14="http://schemas.microsoft.com/office/powerpoint/2010/main" val="428699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0DD1-531C-6041-B785-7C88348D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cumin Pro" panose="020B0504020202020204" pitchFamily="34" charset="0"/>
              </a:rPr>
              <a:t>Sense of Belonging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E7D1-5471-734F-80E7-02890591E3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9537" y="1769699"/>
            <a:ext cx="9432925" cy="4351338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cumin Pro" panose="020B0504020202020204" pitchFamily="34" charset="0"/>
              </a:rPr>
              <a:t>Sense of belonging is referred to as the extent to which a member feels accepted within a community (O’Keeffe, 2013). </a:t>
            </a:r>
          </a:p>
          <a:p>
            <a:endParaRPr lang="en-US" sz="2600" dirty="0">
              <a:latin typeface="Acumin Pro" panose="020B0504020202020204" pitchFamily="34" charset="0"/>
            </a:endParaRPr>
          </a:p>
          <a:p>
            <a:r>
              <a:rPr lang="en-US" sz="2600" dirty="0">
                <a:latin typeface="Acumin Pro" panose="020B0504020202020204" pitchFamily="34" charset="0"/>
              </a:rPr>
              <a:t>This acceptance only has the potential to be felt when members of a community interact and communicate </a:t>
            </a:r>
            <a:r>
              <a:rPr lang="en-US" sz="26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healthy and meaningful ways with one another.</a:t>
            </a:r>
            <a:endParaRPr lang="en-US" sz="2600" dirty="0">
              <a:latin typeface="Acumin Pro" panose="020B0504020202020204" pitchFamily="34" charset="0"/>
            </a:endParaRPr>
          </a:p>
          <a:p>
            <a:endParaRPr lang="en-US" sz="2600" dirty="0">
              <a:latin typeface="Acumin Pro" panose="020B0504020202020204" pitchFamily="34" charset="0"/>
            </a:endParaRPr>
          </a:p>
          <a:p>
            <a:r>
              <a:rPr lang="en-US" sz="2600" dirty="0">
                <a:latin typeface="Acumin Pro" panose="020B0504020202020204" pitchFamily="34" charset="0"/>
              </a:rPr>
              <a:t>In this activity, participants will learn how positive interaction with a member from another culture can improve overall sense of belonging.</a:t>
            </a:r>
          </a:p>
          <a:p>
            <a:endParaRPr lang="en-US" sz="2600" dirty="0">
              <a:latin typeface="Acumin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458D1-94C0-6D7E-6762-852074EF1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888" y="6124702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99A8-1F2F-F74C-AC38-7EEB9F6E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>
                <a:latin typeface="Acumin Pro" panose="020B0504020202020204" pitchFamily="34" charset="0"/>
              </a:rPr>
              <a:t>Thank you</a:t>
            </a:r>
            <a:r>
              <a:rPr lang="en-US" sz="7000" dirty="0">
                <a:latin typeface="Acumin Pro" panose="020B0504020202020204" pitchFamily="34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2408A-05FE-FFDA-3437-1ACECC17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888" y="6124702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99A8-1F2F-F74C-AC38-7EEB9F6E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6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 dirty="0">
                <a:latin typeface="Acumin Pro" panose="020B0504020202020204" pitchFamily="34" charset="0"/>
              </a:rPr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2408A-05FE-FFDA-3437-1ACECC17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888" y="6124702"/>
            <a:ext cx="4325112" cy="463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79617-FB70-C7DF-646A-554B560B5941}"/>
              </a:ext>
            </a:extLst>
          </p:cNvPr>
          <p:cNvSpPr txBox="1"/>
          <p:nvPr/>
        </p:nvSpPr>
        <p:spPr>
          <a:xfrm>
            <a:off x="528403" y="2070434"/>
            <a:ext cx="1150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>
              <a:spcBef>
                <a:spcPts val="100"/>
              </a:spcBef>
              <a:spcAft>
                <a:spcPts val="0"/>
              </a:spcAft>
            </a:pPr>
            <a:r>
              <a:rPr lang="en-US" sz="1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O'Keeffe, P. (2013). A sense of belonging: Improving student retention. </a:t>
            </a:r>
            <a:r>
              <a:rPr lang="en-US" sz="1800" i="1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Student Journal</a:t>
            </a:r>
            <a:r>
              <a:rPr lang="en-US" sz="1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800" i="1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en-US" sz="1800" dirty="0">
                <a:effectLst/>
                <a:latin typeface="Acumin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605-613.</a:t>
            </a:r>
            <a:endParaRPr lang="en-US" sz="2800" dirty="0">
              <a:effectLst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1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A6C9290768A4C9E5631643170719E" ma:contentTypeVersion="14" ma:contentTypeDescription="Create a new document." ma:contentTypeScope="" ma:versionID="916d2dc45e3e29743e441ad05d34cbdd">
  <xsd:schema xmlns:xsd="http://www.w3.org/2001/XMLSchema" xmlns:xs="http://www.w3.org/2001/XMLSchema" xmlns:p="http://schemas.microsoft.com/office/2006/metadata/properties" xmlns:ns3="6808d162-dd55-4831-951f-968fefc08bec" xmlns:ns4="db20e7ca-c13d-403a-8258-f480f0dd1f39" targetNamespace="http://schemas.microsoft.com/office/2006/metadata/properties" ma:root="true" ma:fieldsID="0c3f603f4dd20117d42016ec0fcd21ff" ns3:_="" ns4:_="">
    <xsd:import namespace="6808d162-dd55-4831-951f-968fefc08bec"/>
    <xsd:import namespace="db20e7ca-c13d-403a-8258-f480f0dd1f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8d162-dd55-4831-951f-968fefc08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0e7ca-c13d-403a-8258-f480f0dd1f3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A32A8F-7801-4DA3-9F93-01B2E74C5575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db20e7ca-c13d-403a-8258-f480f0dd1f39"/>
    <ds:schemaRef ds:uri="6808d162-dd55-4831-951f-968fefc08be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941F51F-8C75-4E5F-9796-20D2171C0A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08d162-dd55-4831-951f-968fefc08bec"/>
    <ds:schemaRef ds:uri="db20e7ca-c13d-403a-8258-f480f0dd1f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A496E6-243F-4864-90F8-F777A21357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308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Acumin Pro</vt:lpstr>
      <vt:lpstr>Arial</vt:lpstr>
      <vt:lpstr>Calibri</vt:lpstr>
      <vt:lpstr>Calibri Light</vt:lpstr>
      <vt:lpstr>Symbol</vt:lpstr>
      <vt:lpstr>Office Theme</vt:lpstr>
      <vt:lpstr>FOSTERING SENSE OF BELONGING </vt:lpstr>
      <vt:lpstr>Objectives</vt:lpstr>
      <vt:lpstr>PowerPoint Presentation</vt:lpstr>
      <vt:lpstr>Debriefing questions  </vt:lpstr>
      <vt:lpstr>Debriefing questions  (10 mins)</vt:lpstr>
      <vt:lpstr>Sense of Belonging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 OF BELONGING</dc:title>
  <dc:creator>Aparajita Jaiswal</dc:creator>
  <cp:lastModifiedBy>Patton, Kelsey Elizabeth</cp:lastModifiedBy>
  <cp:revision>53</cp:revision>
  <dcterms:created xsi:type="dcterms:W3CDTF">2021-12-11T16:12:23Z</dcterms:created>
  <dcterms:modified xsi:type="dcterms:W3CDTF">2022-08-16T13:11:56Z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0x010100D14A6C9290768A4C9E5631643170719E</vt:lpwstr>
  </property>
</Properties>
</file>